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85" r:id="rId3"/>
    <p:sldId id="275" r:id="rId4"/>
    <p:sldId id="276" r:id="rId5"/>
    <p:sldId id="277" r:id="rId6"/>
    <p:sldId id="278" r:id="rId7"/>
    <p:sldId id="279" r:id="rId8"/>
    <p:sldId id="267" r:id="rId9"/>
    <p:sldId id="268" r:id="rId10"/>
    <p:sldId id="282" r:id="rId11"/>
    <p:sldId id="281" r:id="rId12"/>
    <p:sldId id="283" r:id="rId13"/>
    <p:sldId id="272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34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18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A3BAA-BEBD-43BC-A7F8-DA4FCB5F5B90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F2488-325C-42E5-9B07-CBD19A59E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6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tufts.edu/greatdiseases/modules/neurological-disease/multimedia-backup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v=vJG698U2Mvo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tufts.edu/greatdiseases/modules/neurological-disease/multimedia-backup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having difficulties playing this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through the PowerPoint slide, you can access it online at: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http://sites.tufts.edu/greatdiseases/modules/neurological-disease/multimedia-backup/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hlinkClick r:id="rId4"/>
              </a:rPr>
              <a:t>http</a:t>
            </a:r>
            <a:r>
              <a:rPr lang="en-US" u="sng" dirty="0" smtClean="0">
                <a:hlinkClick r:id="rId4"/>
              </a:rPr>
              <a:t>://www.youtube.com/watch?v=vJG698U2Mvo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2488-325C-42E5-9B07-CBD19A59E74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01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having difficulties playing this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through the PowerPoint slide, you can access it online at: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http://sites.tufts.edu/greatdiseases/modules/neurological-disease/multimedia-backup/</a:t>
            </a:r>
            <a:endParaRPr lang="en-US" smtClean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2488-325C-42E5-9B07-CBD19A59E74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4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8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0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6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7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6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8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5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7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1C9FA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Octave_illusio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23923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Neurological Disorders</a:t>
            </a:r>
            <a:br>
              <a:rPr lang="en-US" dirty="0" smtClean="0"/>
            </a:br>
            <a:r>
              <a:rPr lang="en-US" smtClean="0"/>
              <a:t>Lesson 1.4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1542871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Gill Sans"/>
                <a:cs typeface="Gill Sans"/>
              </a:rPr>
              <a:t>How do our brains interpret the environment?</a:t>
            </a:r>
            <a:endParaRPr lang="en-US" sz="3600" b="1" dirty="0"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b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"/>
          <a:stretch/>
        </p:blipFill>
        <p:spPr bwMode="auto">
          <a:xfrm>
            <a:off x="1229340" y="1295400"/>
            <a:ext cx="6591300" cy="48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19840" y="2002184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Frontal lobe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557427" y="1327150"/>
            <a:ext cx="1531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Parietal lobe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23021" y="2202239"/>
            <a:ext cx="16380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Occipital lobe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11417" y="5261005"/>
            <a:ext cx="1703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Temporal lobe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595046" y="5146556"/>
            <a:ext cx="1405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Cerebellum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771009" y="5848290"/>
            <a:ext cx="1391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Spinal Cord</a:t>
            </a:r>
            <a:endParaRPr lang="en-US" sz="2000" b="1" dirty="0">
              <a:latin typeface="+mn-lt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505200" y="5561694"/>
            <a:ext cx="12646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Brainstem</a:t>
            </a:r>
            <a:endParaRPr lang="en-US" sz="2000" b="1" dirty="0">
              <a:latin typeface="+mn-lt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in our Brains</a:t>
            </a:r>
            <a:endParaRPr lang="en-US" dirty="0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0479" y="2290732"/>
            <a:ext cx="2938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800" dirty="0" smtClean="0">
                <a:latin typeface="+mn-lt"/>
              </a:rPr>
              <a:t>Resolves conflicts between different sensory inputs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457500" y="3591075"/>
            <a:ext cx="1504900" cy="361890"/>
          </a:xfrm>
          <a:prstGeom prst="straightConnector1">
            <a:avLst/>
          </a:prstGeom>
          <a:ln w="50800"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-9256" y="3263295"/>
            <a:ext cx="2548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Insular cortex (inside)</a:t>
            </a:r>
            <a:endParaRPr lang="en-US" sz="2000" b="1" dirty="0">
              <a:latin typeface="+mn-lt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30479" y="3598815"/>
            <a:ext cx="25393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800" dirty="0" smtClean="0">
                <a:latin typeface="+mn-lt"/>
              </a:rPr>
              <a:t>Resolves discrepancies between what we see and touch</a:t>
            </a:r>
            <a:endParaRPr lang="en-US" sz="1800" dirty="0">
              <a:latin typeface="+mn-lt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595046" y="2498695"/>
            <a:ext cx="818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>
                <a:latin typeface="+mn-lt"/>
              </a:rPr>
              <a:t>Vision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791200" y="1600200"/>
            <a:ext cx="799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Touch</a:t>
            </a:r>
            <a:endParaRPr lang="en-US" sz="2000" dirty="0">
              <a:latin typeface="+mn-lt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666405" y="5561694"/>
            <a:ext cx="10005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Hearing</a:t>
            </a:r>
            <a:endParaRPr lang="en-US" sz="2000" dirty="0">
              <a:latin typeface="+mn-lt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1666472" y="5859176"/>
            <a:ext cx="755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Smell</a:t>
            </a:r>
            <a:endParaRPr lang="en-US" sz="2000" dirty="0">
              <a:latin typeface="+mn-lt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5802086" y="1885890"/>
            <a:ext cx="723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Taste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474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Sensation and Perception </a:t>
            </a:r>
            <a:br>
              <a:rPr lang="en-US" dirty="0" smtClean="0"/>
            </a:br>
            <a:r>
              <a:rPr lang="en-US" dirty="0" smtClean="0"/>
              <a:t>Station 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50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Wrap Up: Why are our brains tricked?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7800" y="1905000"/>
            <a:ext cx="3886200" cy="42211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Our brains are receiving conflicting sensory information, and they are doing their best to explain these conflicting senses.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538">
            <a:off x="403299" y="1605680"/>
            <a:ext cx="2947788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4"/>
          <a:stretch/>
        </p:blipFill>
        <p:spPr bwMode="auto">
          <a:xfrm rot="783437">
            <a:off x="1762462" y="2960887"/>
            <a:ext cx="2959169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#5 Auditory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Octave Illusion</a:t>
            </a:r>
          </a:p>
          <a:p>
            <a:pPr lvl="1"/>
            <a:r>
              <a:rPr lang="en-US" sz="3000" u="sng" dirty="0" smtClean="0">
                <a:hlinkClick r:id="rId2"/>
              </a:rPr>
              <a:t>http</a:t>
            </a:r>
            <a:r>
              <a:rPr lang="en-US" sz="3000" u="sng" dirty="0">
                <a:hlinkClick r:id="rId2"/>
              </a:rPr>
              <a:t>://en.wikipedia.org/wiki/Octave_illusion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4900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Station #5 Auditory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err="1" smtClean="0"/>
              <a:t>McGurk</a:t>
            </a:r>
            <a:r>
              <a:rPr lang="en-US" dirty="0" smtClean="0"/>
              <a:t> Effect</a:t>
            </a:r>
            <a:endParaRPr lang="en-US" dirty="0"/>
          </a:p>
        </p:txBody>
      </p:sp>
      <p:pic>
        <p:nvPicPr>
          <p:cNvPr id="4" name="McGurk Effect (with explanation) - YouTube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327" y="19050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last night’s homework with a partner.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8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b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"/>
          <a:stretch/>
        </p:blipFill>
        <p:spPr bwMode="auto">
          <a:xfrm>
            <a:off x="1229340" y="1600200"/>
            <a:ext cx="6591300" cy="48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19840" y="2306984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Frontal lobe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557427" y="1631950"/>
            <a:ext cx="1531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Parietal lobe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23021" y="2507039"/>
            <a:ext cx="16380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Occipital lobe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11417" y="5565805"/>
            <a:ext cx="1703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Temporal lobe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595046" y="5451356"/>
            <a:ext cx="1405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Cerebellum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771009" y="6153090"/>
            <a:ext cx="1391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Spinal Cord</a:t>
            </a:r>
            <a:endParaRPr lang="en-US" sz="2000" b="1" dirty="0">
              <a:latin typeface="+mn-lt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505200" y="5866494"/>
            <a:ext cx="12646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Brainstem</a:t>
            </a:r>
            <a:endParaRPr lang="en-US" sz="2000" b="1" dirty="0">
              <a:latin typeface="+mn-lt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595046" y="2803495"/>
            <a:ext cx="818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>
                <a:latin typeface="+mn-lt"/>
              </a:rPr>
              <a:t>Vision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Senses in our Brains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04800" y="1143000"/>
            <a:ext cx="487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3000" dirty="0" smtClean="0">
                <a:latin typeface="Gill Sans"/>
              </a:rPr>
              <a:t>Which lobe is responsible </a:t>
            </a:r>
          </a:p>
          <a:p>
            <a:r>
              <a:rPr lang="en-US" sz="3000" dirty="0" smtClean="0">
                <a:latin typeface="Gill Sans"/>
              </a:rPr>
              <a:t>for </a:t>
            </a:r>
            <a:r>
              <a:rPr lang="en-US" sz="3000" u="sng" dirty="0" smtClean="0">
                <a:latin typeface="Gill Sans"/>
              </a:rPr>
              <a:t>vision</a:t>
            </a:r>
            <a:r>
              <a:rPr lang="en-US" sz="3000" dirty="0" smtClean="0">
                <a:latin typeface="Gill Sans"/>
              </a:rPr>
              <a:t>?</a:t>
            </a:r>
            <a:endParaRPr lang="en-US" sz="30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878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b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"/>
          <a:stretch/>
        </p:blipFill>
        <p:spPr bwMode="auto">
          <a:xfrm>
            <a:off x="1229340" y="1600200"/>
            <a:ext cx="6591300" cy="48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19840" y="2306984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Frontal lobe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557427" y="1631950"/>
            <a:ext cx="1531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Parietal lobe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23021" y="2507039"/>
            <a:ext cx="16380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Occipital lobe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11417" y="5565805"/>
            <a:ext cx="1703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Temporal lobe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595046" y="5451356"/>
            <a:ext cx="1405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Cerebellum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771009" y="6153090"/>
            <a:ext cx="1391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Spinal Cord</a:t>
            </a:r>
            <a:endParaRPr lang="en-US" sz="2000" b="1" dirty="0">
              <a:latin typeface="+mn-lt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505200" y="5866494"/>
            <a:ext cx="12646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Brainstem</a:t>
            </a:r>
            <a:endParaRPr lang="en-US" sz="2000" b="1" dirty="0">
              <a:latin typeface="+mn-lt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595046" y="2803495"/>
            <a:ext cx="818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>
                <a:latin typeface="+mn-lt"/>
              </a:rPr>
              <a:t>Vision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Senses in our Brains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04800" y="1143000"/>
            <a:ext cx="487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3000" dirty="0" smtClean="0">
                <a:latin typeface="Gill Sans"/>
              </a:rPr>
              <a:t>Which lobe is responsible </a:t>
            </a:r>
          </a:p>
          <a:p>
            <a:r>
              <a:rPr lang="en-US" sz="3000" dirty="0" smtClean="0">
                <a:latin typeface="Gill Sans"/>
              </a:rPr>
              <a:t>for </a:t>
            </a:r>
            <a:r>
              <a:rPr lang="en-US" sz="3000" u="sng" dirty="0" smtClean="0">
                <a:latin typeface="Gill Sans"/>
              </a:rPr>
              <a:t>touch</a:t>
            </a:r>
            <a:r>
              <a:rPr lang="en-US" sz="3000" dirty="0" smtClean="0">
                <a:latin typeface="Gill Sans"/>
              </a:rPr>
              <a:t>?</a:t>
            </a:r>
            <a:endParaRPr lang="en-US" sz="3000" dirty="0">
              <a:latin typeface="Gill Sans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791200" y="1905000"/>
            <a:ext cx="799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Touch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19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b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"/>
          <a:stretch/>
        </p:blipFill>
        <p:spPr bwMode="auto">
          <a:xfrm>
            <a:off x="1229340" y="1600200"/>
            <a:ext cx="6591300" cy="48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19840" y="2306984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Frontal lobe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557427" y="1631950"/>
            <a:ext cx="1531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Parietal lobe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23021" y="2507039"/>
            <a:ext cx="16380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Occipital lobe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11417" y="5565805"/>
            <a:ext cx="1703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Temporal lobe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595046" y="5451356"/>
            <a:ext cx="1405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Cerebellum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771009" y="6153090"/>
            <a:ext cx="1391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Spinal Cord</a:t>
            </a:r>
            <a:endParaRPr lang="en-US" sz="2000" b="1" dirty="0">
              <a:latin typeface="+mn-lt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505200" y="5866494"/>
            <a:ext cx="12646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Brainstem</a:t>
            </a:r>
            <a:endParaRPr lang="en-US" sz="2000" b="1" dirty="0">
              <a:latin typeface="+mn-lt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595046" y="2803495"/>
            <a:ext cx="818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>
                <a:latin typeface="+mn-lt"/>
              </a:rPr>
              <a:t>Vision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Senses in our Brains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04800" y="1143000"/>
            <a:ext cx="487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3000" dirty="0" smtClean="0">
                <a:latin typeface="Gill Sans"/>
              </a:rPr>
              <a:t>Which lobe is responsible </a:t>
            </a:r>
          </a:p>
          <a:p>
            <a:r>
              <a:rPr lang="en-US" sz="3000" dirty="0" smtClean="0">
                <a:latin typeface="Gill Sans"/>
              </a:rPr>
              <a:t>for </a:t>
            </a:r>
            <a:r>
              <a:rPr lang="en-US" sz="3000" u="sng" dirty="0" smtClean="0">
                <a:latin typeface="Gill Sans"/>
              </a:rPr>
              <a:t>hearing</a:t>
            </a:r>
            <a:r>
              <a:rPr lang="en-US" sz="3000" dirty="0" smtClean="0">
                <a:latin typeface="Gill Sans"/>
              </a:rPr>
              <a:t>?</a:t>
            </a:r>
            <a:endParaRPr lang="en-US" sz="3000" dirty="0">
              <a:latin typeface="Gill Sans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791200" y="1905000"/>
            <a:ext cx="799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Touch</a:t>
            </a:r>
            <a:endParaRPr lang="en-US" sz="2000" dirty="0">
              <a:latin typeface="+mn-lt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676400" y="5866494"/>
            <a:ext cx="10005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Hearing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602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b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"/>
          <a:stretch/>
        </p:blipFill>
        <p:spPr bwMode="auto">
          <a:xfrm>
            <a:off x="1229340" y="1600200"/>
            <a:ext cx="6591300" cy="48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19840" y="2306984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Frontal lobe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557427" y="1631950"/>
            <a:ext cx="1531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Parietal lobe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23021" y="2507039"/>
            <a:ext cx="16380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Occipital lobe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11417" y="5565805"/>
            <a:ext cx="1703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Temporal lobe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595046" y="5451356"/>
            <a:ext cx="1405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Cerebellum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771009" y="6153090"/>
            <a:ext cx="1391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Spinal Cord</a:t>
            </a:r>
            <a:endParaRPr lang="en-US" sz="2000" b="1" dirty="0">
              <a:latin typeface="+mn-lt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505200" y="5866494"/>
            <a:ext cx="12646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Brainstem</a:t>
            </a:r>
            <a:endParaRPr lang="en-US" sz="2000" b="1" dirty="0">
              <a:latin typeface="+mn-lt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595046" y="2803495"/>
            <a:ext cx="818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>
                <a:latin typeface="+mn-lt"/>
              </a:rPr>
              <a:t>Vision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Senses in our Brains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04800" y="1143000"/>
            <a:ext cx="487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3000" dirty="0" smtClean="0">
                <a:latin typeface="Gill Sans"/>
              </a:rPr>
              <a:t>Which lobe is responsible </a:t>
            </a:r>
          </a:p>
          <a:p>
            <a:r>
              <a:rPr lang="en-US" sz="3000" dirty="0" smtClean="0">
                <a:latin typeface="Gill Sans"/>
              </a:rPr>
              <a:t>for </a:t>
            </a:r>
            <a:r>
              <a:rPr lang="en-US" sz="3000" u="sng" dirty="0" smtClean="0">
                <a:latin typeface="Gill Sans"/>
              </a:rPr>
              <a:t>smell</a:t>
            </a:r>
            <a:r>
              <a:rPr lang="en-US" sz="3000" dirty="0" smtClean="0">
                <a:latin typeface="Gill Sans"/>
              </a:rPr>
              <a:t>?</a:t>
            </a:r>
            <a:endParaRPr lang="en-US" sz="3000" dirty="0">
              <a:latin typeface="Gill Sans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791200" y="1905000"/>
            <a:ext cx="799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Touch</a:t>
            </a:r>
            <a:endParaRPr lang="en-US" sz="2000" dirty="0">
              <a:latin typeface="+mn-lt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676400" y="5866494"/>
            <a:ext cx="10005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Hearing</a:t>
            </a:r>
            <a:endParaRPr lang="en-US" sz="2000" dirty="0">
              <a:latin typeface="+mn-lt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676467" y="6163976"/>
            <a:ext cx="755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Smell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924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b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"/>
          <a:stretch/>
        </p:blipFill>
        <p:spPr bwMode="auto">
          <a:xfrm>
            <a:off x="1229340" y="1600200"/>
            <a:ext cx="6591300" cy="48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19840" y="2306984"/>
            <a:ext cx="1467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Frontal lobe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557427" y="1631950"/>
            <a:ext cx="1531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Parietal lobe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23021" y="2507039"/>
            <a:ext cx="16380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Occipital lobe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11417" y="5565805"/>
            <a:ext cx="1703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Temporal lobe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595046" y="5451356"/>
            <a:ext cx="1405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>
                <a:latin typeface="+mn-lt"/>
              </a:rPr>
              <a:t>Cerebellum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771009" y="6153090"/>
            <a:ext cx="1391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Spinal Cord</a:t>
            </a:r>
            <a:endParaRPr lang="en-US" sz="2000" b="1" dirty="0">
              <a:latin typeface="+mn-lt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505200" y="5866494"/>
            <a:ext cx="12646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b="1" dirty="0" smtClean="0">
                <a:latin typeface="+mn-lt"/>
              </a:rPr>
              <a:t>Brainstem</a:t>
            </a:r>
            <a:endParaRPr lang="en-US" sz="2000" b="1" dirty="0">
              <a:latin typeface="+mn-lt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595046" y="2803495"/>
            <a:ext cx="818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>
                <a:latin typeface="+mn-lt"/>
              </a:rPr>
              <a:t>Vision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Senses in our Brains</a:t>
            </a:r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04800" y="1143000"/>
            <a:ext cx="487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3000" dirty="0" smtClean="0">
                <a:latin typeface="Gill Sans"/>
              </a:rPr>
              <a:t>Which lobe is responsible </a:t>
            </a:r>
          </a:p>
          <a:p>
            <a:r>
              <a:rPr lang="en-US" sz="3000" dirty="0" smtClean="0">
                <a:latin typeface="Gill Sans"/>
              </a:rPr>
              <a:t>for </a:t>
            </a:r>
            <a:r>
              <a:rPr lang="en-US" sz="3000" u="sng" dirty="0" smtClean="0">
                <a:latin typeface="Gill Sans"/>
              </a:rPr>
              <a:t>taste</a:t>
            </a:r>
            <a:r>
              <a:rPr lang="en-US" sz="3000" dirty="0" smtClean="0">
                <a:latin typeface="Gill Sans"/>
              </a:rPr>
              <a:t>?</a:t>
            </a:r>
            <a:endParaRPr lang="en-US" sz="3000" dirty="0">
              <a:latin typeface="Gill Sans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791200" y="1905000"/>
            <a:ext cx="7998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Touch</a:t>
            </a:r>
            <a:endParaRPr lang="en-US" sz="2000" dirty="0">
              <a:latin typeface="+mn-lt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676400" y="5866494"/>
            <a:ext cx="10005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Hearing</a:t>
            </a:r>
            <a:endParaRPr lang="en-US" sz="2000" dirty="0">
              <a:latin typeface="+mn-lt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676467" y="6163976"/>
            <a:ext cx="7553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Smell</a:t>
            </a:r>
            <a:endParaRPr lang="en-US" sz="2000" dirty="0">
              <a:latin typeface="+mn-lt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802086" y="2190690"/>
            <a:ext cx="723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 smtClean="0">
                <a:latin typeface="+mn-lt"/>
              </a:rPr>
              <a:t>Taste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205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Sensation and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 smtClean="0"/>
              <a:t>What is sensation?</a:t>
            </a:r>
          </a:p>
          <a:p>
            <a:pPr lvl="1"/>
            <a:r>
              <a:rPr lang="en-US" sz="2600" dirty="0" smtClean="0"/>
              <a:t>The immediate and basic experience generated when stimuli active our sensory systems. </a:t>
            </a:r>
          </a:p>
          <a:p>
            <a:pPr lvl="1"/>
            <a:endParaRPr lang="en-US" sz="2600" dirty="0" smtClean="0"/>
          </a:p>
          <a:p>
            <a:r>
              <a:rPr lang="en-US" sz="3000" dirty="0" smtClean="0"/>
              <a:t>What is perception?</a:t>
            </a:r>
          </a:p>
          <a:p>
            <a:pPr lvl="1"/>
            <a:r>
              <a:rPr lang="en-US" sz="2600" dirty="0" smtClean="0"/>
              <a:t>The interpretation of sensations.</a:t>
            </a:r>
          </a:p>
          <a:p>
            <a:pPr lvl="1"/>
            <a:endParaRPr lang="en-US" sz="2600" dirty="0" smtClean="0"/>
          </a:p>
          <a:p>
            <a:r>
              <a:rPr lang="en-US" sz="3000" dirty="0" smtClean="0"/>
              <a:t>What is the difference?</a:t>
            </a:r>
          </a:p>
          <a:p>
            <a:pPr lvl="1"/>
            <a:r>
              <a:rPr lang="en-US" sz="2600" dirty="0" smtClean="0"/>
              <a:t>Perceptions vary widely among us.</a:t>
            </a:r>
          </a:p>
          <a:p>
            <a:pPr lvl="1"/>
            <a:r>
              <a:rPr lang="en-US" sz="2600" dirty="0" smtClean="0"/>
              <a:t>Sensations are pretty constant among us.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5766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Now, a short demonstration of </a:t>
            </a:r>
            <a:br>
              <a:rPr lang="en-US" dirty="0" smtClean="0"/>
            </a:br>
            <a:r>
              <a:rPr lang="en-US" dirty="0" smtClean="0"/>
              <a:t>sensation and perception… </a:t>
            </a:r>
            <a:endParaRPr lang="en-US" dirty="0"/>
          </a:p>
        </p:txBody>
      </p:sp>
      <p:pic>
        <p:nvPicPr>
          <p:cNvPr id="10" name="selective attention test - YouTube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581150"/>
            <a:ext cx="63246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354</Words>
  <Application>Microsoft Office PowerPoint</Application>
  <PresentationFormat>On-screen Show (4:3)</PresentationFormat>
  <Paragraphs>109</Paragraphs>
  <Slides>14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Neurological Disorders Lesson 1.4 </vt:lpstr>
      <vt:lpstr>Do Now</vt:lpstr>
      <vt:lpstr>The Five Senses in our Brains</vt:lpstr>
      <vt:lpstr>The Five Senses in our Brains</vt:lpstr>
      <vt:lpstr>The Five Senses in our Brains</vt:lpstr>
      <vt:lpstr>The Five Senses in our Brains</vt:lpstr>
      <vt:lpstr>The Five Senses in our Brains</vt:lpstr>
      <vt:lpstr>Sensation and Perception</vt:lpstr>
      <vt:lpstr>Now, a short demonstration of  sensation and perception… </vt:lpstr>
      <vt:lpstr>Perception in our Brains</vt:lpstr>
      <vt:lpstr>Sensation and Perception  Station Lab</vt:lpstr>
      <vt:lpstr>Wrap Up: Why are our brains tricked?</vt:lpstr>
      <vt:lpstr>Station #5 Auditory</vt:lpstr>
      <vt:lpstr>Station #5 Auditory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Five Senses In the Brain</dc:title>
  <dc:creator>KatieJeff</dc:creator>
  <cp:lastModifiedBy>Katie</cp:lastModifiedBy>
  <cp:revision>41</cp:revision>
  <dcterms:created xsi:type="dcterms:W3CDTF">2012-02-01T20:59:18Z</dcterms:created>
  <dcterms:modified xsi:type="dcterms:W3CDTF">2013-10-29T01:13:10Z</dcterms:modified>
</cp:coreProperties>
</file>